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6" r:id="rId4"/>
    <p:sldId id="258" r:id="rId5"/>
    <p:sldId id="268" r:id="rId6"/>
    <p:sldId id="260" r:id="rId7"/>
    <p:sldId id="261" r:id="rId8"/>
    <p:sldId id="262" r:id="rId9"/>
    <p:sldId id="269" r:id="rId10"/>
    <p:sldId id="271" r:id="rId11"/>
    <p:sldId id="272" r:id="rId12"/>
    <p:sldId id="273" r:id="rId13"/>
    <p:sldId id="274" r:id="rId14"/>
    <p:sldId id="275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287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43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151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336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6873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111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538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89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89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336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949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F59A4-F837-41F0-876E-5CF40EF10FB8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48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6000" b="1" dirty="0">
                <a:solidFill>
                  <a:srgbClr val="7030A0"/>
                </a:solidFill>
              </a:rPr>
              <a:t>Přívlastek</a:t>
            </a:r>
          </a:p>
        </p:txBody>
      </p:sp>
    </p:spTree>
    <p:extLst>
      <p:ext uri="{BB962C8B-B14F-4D97-AF65-F5344CB8AC3E}">
        <p14:creationId xmlns:p14="http://schemas.microsoft.com/office/powerpoint/2010/main" val="712322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68952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Druhy přívlastku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568952" cy="46085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7030A0"/>
                </a:solidFill>
              </a:rPr>
              <a:t>2.  několikanásobný </a:t>
            </a:r>
          </a:p>
          <a:p>
            <a:pPr marL="0" indent="0">
              <a:buNone/>
            </a:pPr>
            <a:endParaRPr lang="cs-CZ" sz="1000" b="1" dirty="0">
              <a:solidFill>
                <a:srgbClr val="7030A0"/>
              </a:solidFill>
            </a:endParaRPr>
          </a:p>
          <a:p>
            <a:r>
              <a:rPr lang="cs-CZ" sz="2800" b="1" dirty="0">
                <a:solidFill>
                  <a:srgbClr val="00B050"/>
                </a:solidFill>
              </a:rPr>
              <a:t>více přívlastků ze stejné významové řady </a:t>
            </a:r>
            <a:r>
              <a:rPr lang="cs-CZ" sz="2800" dirty="0">
                <a:solidFill>
                  <a:srgbClr val="7030A0"/>
                </a:solidFill>
              </a:rPr>
              <a:t>(např. barva) rozvíjí jedno podstatné jméno</a:t>
            </a:r>
          </a:p>
          <a:p>
            <a:r>
              <a:rPr lang="cs-CZ" sz="2800" b="1" dirty="0">
                <a:solidFill>
                  <a:srgbClr val="00B050"/>
                </a:solidFill>
              </a:rPr>
              <a:t>mezi přívlastky lze vkládat spojky i čárky </a:t>
            </a:r>
            <a:r>
              <a:rPr lang="cs-CZ" sz="2800" dirty="0">
                <a:solidFill>
                  <a:srgbClr val="7030A0"/>
                </a:solidFill>
              </a:rPr>
              <a:t>(čárky se většinou nepíší před spojkami </a:t>
            </a:r>
            <a:r>
              <a:rPr lang="cs-CZ" sz="2800" b="1" dirty="0">
                <a:solidFill>
                  <a:srgbClr val="7030A0"/>
                </a:solidFill>
              </a:rPr>
              <a:t>a, i, ani, nebo</a:t>
            </a:r>
            <a:r>
              <a:rPr lang="cs-CZ" sz="2800" dirty="0">
                <a:solidFill>
                  <a:srgbClr val="7030A0"/>
                </a:solidFill>
              </a:rPr>
              <a:t>)</a:t>
            </a:r>
          </a:p>
          <a:p>
            <a:pPr marL="0" indent="0">
              <a:buNone/>
            </a:pPr>
            <a:r>
              <a:rPr lang="cs-CZ" sz="2800" dirty="0"/>
              <a:t> </a:t>
            </a:r>
          </a:p>
          <a:p>
            <a:pPr marL="0" indent="0" algn="ctr">
              <a:buNone/>
            </a:pPr>
            <a:r>
              <a:rPr lang="cs-CZ" sz="2800" dirty="0"/>
              <a:t> </a:t>
            </a:r>
            <a:r>
              <a:rPr lang="cs-CZ" sz="2800" b="1" i="1" dirty="0">
                <a:solidFill>
                  <a:schemeClr val="accent6">
                    <a:lumMod val="75000"/>
                  </a:schemeClr>
                </a:solidFill>
              </a:rPr>
              <a:t>hluboký, neprostupný </a:t>
            </a:r>
            <a:r>
              <a:rPr lang="cs-CZ" sz="2800" dirty="0"/>
              <a:t>les</a:t>
            </a:r>
          </a:p>
          <a:p>
            <a:pPr marL="0" indent="0" algn="ctr">
              <a:buNone/>
            </a:pPr>
            <a:r>
              <a:rPr lang="cs-CZ" sz="2800" dirty="0"/>
              <a:t> </a:t>
            </a:r>
            <a:r>
              <a:rPr lang="cs-CZ" sz="2800" b="1" i="1" dirty="0">
                <a:solidFill>
                  <a:schemeClr val="accent6">
                    <a:lumMod val="75000"/>
                  </a:schemeClr>
                </a:solidFill>
              </a:rPr>
              <a:t>moje </a:t>
            </a:r>
            <a:r>
              <a:rPr lang="cs-CZ" sz="2800" b="1" i="1" u="sng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cs-CZ" sz="2800" b="1" i="1" dirty="0">
                <a:solidFill>
                  <a:schemeClr val="accent6">
                    <a:lumMod val="75000"/>
                  </a:schemeClr>
                </a:solidFill>
              </a:rPr>
              <a:t> tvoje </a:t>
            </a:r>
            <a:r>
              <a:rPr lang="cs-CZ" sz="2800" dirty="0"/>
              <a:t>sestra</a:t>
            </a:r>
          </a:p>
          <a:p>
            <a:pPr marL="0" indent="0" algn="ctr">
              <a:buNone/>
            </a:pPr>
            <a:r>
              <a:rPr lang="cs-CZ" sz="2800" dirty="0"/>
              <a:t> </a:t>
            </a:r>
            <a:r>
              <a:rPr lang="cs-CZ" sz="2800" b="1" i="1" dirty="0">
                <a:solidFill>
                  <a:schemeClr val="accent6">
                    <a:lumMod val="75000"/>
                  </a:schemeClr>
                </a:solidFill>
              </a:rPr>
              <a:t>obtížná</a:t>
            </a:r>
            <a:r>
              <a:rPr lang="cs-CZ" sz="2800" b="1" i="1" u="sng" dirty="0">
                <a:solidFill>
                  <a:schemeClr val="accent6">
                    <a:lumMod val="75000"/>
                  </a:schemeClr>
                </a:solidFill>
              </a:rPr>
              <a:t>, ale </a:t>
            </a:r>
            <a:r>
              <a:rPr lang="cs-CZ" sz="2800" b="1" i="1" dirty="0">
                <a:solidFill>
                  <a:schemeClr val="accent6">
                    <a:lumMod val="75000"/>
                  </a:schemeClr>
                </a:solidFill>
              </a:rPr>
              <a:t>zajímavá </a:t>
            </a:r>
            <a:r>
              <a:rPr lang="cs-CZ" sz="2800" dirty="0"/>
              <a:t>práce</a:t>
            </a:r>
            <a:endParaRPr lang="cs-CZ" sz="28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rgbClr val="7030A0"/>
              </a:solidFill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59440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68952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Druhy přívlastku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504056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2800" b="1" dirty="0">
                <a:solidFill>
                  <a:srgbClr val="7030A0"/>
                </a:solidFill>
              </a:rPr>
              <a:t>těsný</a:t>
            </a:r>
          </a:p>
          <a:p>
            <a:pPr marL="0" indent="0">
              <a:buNone/>
            </a:pPr>
            <a:endParaRPr lang="cs-CZ" sz="1000" b="1" dirty="0">
              <a:solidFill>
                <a:srgbClr val="7030A0"/>
              </a:solidFill>
            </a:endParaRPr>
          </a:p>
          <a:p>
            <a:r>
              <a:rPr lang="cs-CZ" sz="2800" b="1" dirty="0">
                <a:solidFill>
                  <a:srgbClr val="00B050"/>
                </a:solidFill>
              </a:rPr>
              <a:t>vymezuje význam podstatného jména</a:t>
            </a:r>
          </a:p>
          <a:p>
            <a:r>
              <a:rPr lang="cs-CZ" sz="2800" b="1" dirty="0">
                <a:solidFill>
                  <a:srgbClr val="00B050"/>
                </a:solidFill>
              </a:rPr>
              <a:t>tento přívlastek nelze z věty vypustit, aniž by se změnil smysl věty</a:t>
            </a:r>
          </a:p>
          <a:p>
            <a:r>
              <a:rPr lang="cs-CZ" sz="2800" b="1" dirty="0">
                <a:solidFill>
                  <a:srgbClr val="00B050"/>
                </a:solidFill>
              </a:rPr>
              <a:t>neodděluje se čárkami</a:t>
            </a:r>
          </a:p>
          <a:p>
            <a:pPr marL="0" indent="0">
              <a:buNone/>
            </a:pPr>
            <a:endParaRPr lang="cs-CZ" sz="2800" b="1" i="1" dirty="0">
              <a:solidFill>
                <a:srgbClr val="FF0066"/>
              </a:solidFill>
            </a:endParaRPr>
          </a:p>
          <a:p>
            <a:pPr marL="0" indent="0" algn="ctr">
              <a:buNone/>
            </a:pPr>
            <a:r>
              <a:rPr lang="cs-CZ" sz="2800" u="sng" dirty="0"/>
              <a:t>Žáci</a:t>
            </a:r>
            <a:r>
              <a:rPr lang="cs-CZ" sz="2800" dirty="0"/>
              <a:t> </a:t>
            </a:r>
            <a:r>
              <a:rPr lang="cs-CZ" sz="2800" b="1" i="1" dirty="0">
                <a:solidFill>
                  <a:schemeClr val="accent6">
                    <a:lumMod val="75000"/>
                  </a:schemeClr>
                </a:solidFill>
              </a:rPr>
              <a:t>jedoucí na lyžařský kurz </a:t>
            </a:r>
            <a:r>
              <a:rPr lang="cs-CZ" sz="2800" dirty="0">
                <a:solidFill>
                  <a:schemeClr val="tx1"/>
                </a:solidFill>
              </a:rPr>
              <a:t>přijdou ke sborovně.</a:t>
            </a:r>
          </a:p>
          <a:p>
            <a:pPr marL="0" indent="0" algn="ctr">
              <a:buNone/>
            </a:pPr>
            <a:r>
              <a:rPr lang="cs-CZ" sz="2800" dirty="0"/>
              <a:t>Na našem území se dochovalo několik </a:t>
            </a:r>
            <a:r>
              <a:rPr lang="cs-CZ" sz="2800" u="sng" dirty="0"/>
              <a:t>památek</a:t>
            </a:r>
            <a:r>
              <a:rPr lang="cs-CZ" sz="2800" dirty="0"/>
              <a:t> </a:t>
            </a:r>
            <a:r>
              <a:rPr lang="cs-CZ" sz="2800" b="1" i="1" dirty="0">
                <a:solidFill>
                  <a:schemeClr val="accent6">
                    <a:lumMod val="75000"/>
                  </a:schemeClr>
                </a:solidFill>
              </a:rPr>
              <a:t>postavených v románském stylu</a:t>
            </a:r>
            <a:r>
              <a:rPr lang="cs-CZ" sz="2800" dirty="0"/>
              <a:t>.</a:t>
            </a:r>
          </a:p>
          <a:p>
            <a:pPr marL="0" indent="0">
              <a:buNone/>
            </a:pPr>
            <a:endParaRPr lang="cs-CZ" sz="2800" b="1" dirty="0">
              <a:solidFill>
                <a:srgbClr val="7030A0"/>
              </a:solidFill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97726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68952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Druhy přívlastku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504056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2800" b="1" dirty="0">
                <a:solidFill>
                  <a:srgbClr val="7030A0"/>
                </a:solidFill>
              </a:rPr>
              <a:t>volný</a:t>
            </a:r>
          </a:p>
          <a:p>
            <a:pPr marL="0" indent="0">
              <a:buNone/>
            </a:pPr>
            <a:endParaRPr lang="cs-CZ" sz="1000" b="1" dirty="0">
              <a:solidFill>
                <a:srgbClr val="7030A0"/>
              </a:solidFill>
            </a:endParaRPr>
          </a:p>
          <a:p>
            <a:r>
              <a:rPr lang="cs-CZ" sz="2800" b="1" dirty="0">
                <a:solidFill>
                  <a:srgbClr val="00B050"/>
                </a:solidFill>
              </a:rPr>
              <a:t>podává jen bližší vysvětlení</a:t>
            </a:r>
          </a:p>
          <a:p>
            <a:r>
              <a:rPr lang="cs-CZ" sz="2800" b="1" dirty="0">
                <a:solidFill>
                  <a:srgbClr val="00B050"/>
                </a:solidFill>
              </a:rPr>
              <a:t>lze jej z věty vypustit, aniž by se změnil její smysl</a:t>
            </a:r>
          </a:p>
          <a:p>
            <a:r>
              <a:rPr lang="cs-CZ" sz="2800" b="1" dirty="0">
                <a:solidFill>
                  <a:srgbClr val="00B050"/>
                </a:solidFill>
              </a:rPr>
              <a:t>většinou stojí za podstatným jménem </a:t>
            </a:r>
          </a:p>
          <a:p>
            <a:r>
              <a:rPr lang="cs-CZ" sz="2800" b="1" dirty="0">
                <a:solidFill>
                  <a:srgbClr val="00B050"/>
                </a:solidFill>
              </a:rPr>
              <a:t>odděluje se čárkami z obou stran</a:t>
            </a:r>
          </a:p>
          <a:p>
            <a:pPr marL="0" indent="0">
              <a:buNone/>
            </a:pPr>
            <a:endParaRPr lang="cs-CZ" sz="2800" b="1" i="1" dirty="0">
              <a:solidFill>
                <a:srgbClr val="FF0066"/>
              </a:solidFill>
            </a:endParaRPr>
          </a:p>
          <a:p>
            <a:pPr marL="0" indent="0" algn="ctr">
              <a:buNone/>
            </a:pPr>
            <a:r>
              <a:rPr lang="cs-CZ" sz="2800" dirty="0"/>
              <a:t>Tatínek zaparkoval naše </a:t>
            </a:r>
            <a:r>
              <a:rPr lang="cs-CZ" sz="2800" u="sng" dirty="0"/>
              <a:t>auto</a:t>
            </a:r>
            <a:r>
              <a:rPr lang="cs-CZ" sz="2800" b="1" i="1" dirty="0">
                <a:solidFill>
                  <a:schemeClr val="accent6">
                    <a:lumMod val="75000"/>
                  </a:schemeClr>
                </a:solidFill>
              </a:rPr>
              <a:t>, zablácené po dlouhé cestě,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800" dirty="0"/>
              <a:t>přímo před naším domem.</a:t>
            </a:r>
          </a:p>
          <a:p>
            <a:pPr marL="0" indent="0" algn="ctr">
              <a:buNone/>
            </a:pPr>
            <a:r>
              <a:rPr lang="cs-CZ" sz="2800" dirty="0"/>
              <a:t>Jeho </a:t>
            </a:r>
            <a:r>
              <a:rPr lang="cs-CZ" sz="2800" u="sng" dirty="0"/>
              <a:t>pes</a:t>
            </a:r>
            <a:r>
              <a:rPr lang="cs-CZ" sz="2800" b="1" i="1" dirty="0">
                <a:solidFill>
                  <a:schemeClr val="accent6">
                    <a:lumMod val="75000"/>
                  </a:schemeClr>
                </a:solidFill>
              </a:rPr>
              <a:t>, cítící teplo lidské dlaně, </a:t>
            </a:r>
            <a:r>
              <a:rPr lang="cs-CZ" sz="2800" dirty="0"/>
              <a:t>se začal lísat.</a:t>
            </a:r>
          </a:p>
          <a:p>
            <a:pPr marL="0" indent="0" algn="ctr">
              <a:buNone/>
            </a:pPr>
            <a:endParaRPr lang="cs-CZ" sz="2800" b="1" dirty="0">
              <a:solidFill>
                <a:srgbClr val="7030A0"/>
              </a:solidFill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02353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8640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3600" b="1" dirty="0">
                <a:solidFill>
                  <a:srgbClr val="7030A0"/>
                </a:solidFill>
              </a:rPr>
              <a:t>Procvičování – rozliš těsný a volný přívlastek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4726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Žádná z polévek uvařených z ryb mi nechutná.</a:t>
            </a:r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sz="2800" dirty="0">
                <a:solidFill>
                  <a:srgbClr val="00B050"/>
                </a:solidFill>
              </a:rPr>
              <a:t>Filmy vysílané pozdě v noci nejsou pro děti.</a:t>
            </a:r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Velké stádo krav pokojně se pasoucích na louce hlídali dva mohutní psi.</a:t>
            </a:r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sz="2800" dirty="0">
                <a:solidFill>
                  <a:srgbClr val="00B050"/>
                </a:solidFill>
              </a:rPr>
              <a:t>Karolína oblečená do puntíkatých šatů na nás už čekala. </a:t>
            </a:r>
          </a:p>
          <a:p>
            <a:pPr marL="0" indent="0">
              <a:buNone/>
            </a:pPr>
            <a:endParaRPr lang="cs-CZ" sz="1000" dirty="0">
              <a:solidFill>
                <a:schemeClr val="tx1"/>
              </a:solidFill>
              <a:cs typeface="Arial" pitchFamily="34" charset="0"/>
            </a:endParaRPr>
          </a:p>
          <a:p>
            <a:pPr marL="0" indent="0">
              <a:buNone/>
            </a:pPr>
            <a:endParaRPr lang="cs-CZ" sz="10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2800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Zařízení užívaná v řemeslné výrobě byla vystavena v muzeu. </a:t>
            </a:r>
          </a:p>
          <a:p>
            <a:pPr marL="0" indent="0">
              <a:buNone/>
            </a:pPr>
            <a:endParaRPr lang="cs-CZ" sz="1000" dirty="0">
              <a:solidFill>
                <a:schemeClr val="tx1"/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00B050"/>
                </a:solidFill>
                <a:cs typeface="Arial" pitchFamily="34" charset="0"/>
              </a:rPr>
              <a:t>V lese plném letní pohody jsme se procházeli dlouho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B050"/>
                </a:solidFill>
                <a:cs typeface="Arial" pitchFamily="34" charset="0"/>
              </a:rPr>
              <a:t>do noci. 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Lidé žijící na vsi mají blízko do přírody.</a:t>
            </a:r>
          </a:p>
          <a:p>
            <a:pPr marL="0" indent="0">
              <a:buNone/>
            </a:pP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3917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8640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3600" b="1" dirty="0">
                <a:solidFill>
                  <a:srgbClr val="7030A0"/>
                </a:solidFill>
              </a:rPr>
              <a:t>Procvičování – rozliš těsný a volný přívlastek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4726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Žádná z polévek </a:t>
            </a:r>
            <a:r>
              <a:rPr lang="cs-CZ" sz="2800" u="sng" dirty="0">
                <a:solidFill>
                  <a:schemeClr val="accent6">
                    <a:lumMod val="75000"/>
                  </a:schemeClr>
                </a:solidFill>
              </a:rPr>
              <a:t>uvařených z ryb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 mi nechutná.                            T</a:t>
            </a:r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sz="2800" dirty="0">
                <a:solidFill>
                  <a:srgbClr val="00B050"/>
                </a:solidFill>
              </a:rPr>
              <a:t>Filmy </a:t>
            </a:r>
            <a:r>
              <a:rPr lang="cs-CZ" sz="2800" u="sng" dirty="0">
                <a:solidFill>
                  <a:srgbClr val="00B050"/>
                </a:solidFill>
              </a:rPr>
              <a:t>vysílané pozdě v noci</a:t>
            </a:r>
            <a:r>
              <a:rPr lang="cs-CZ" sz="2800" dirty="0">
                <a:solidFill>
                  <a:srgbClr val="00B050"/>
                </a:solidFill>
              </a:rPr>
              <a:t> nejsou pro děti.			T</a:t>
            </a:r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Velké stádo krav, </a:t>
            </a:r>
            <a:r>
              <a:rPr lang="cs-CZ" sz="2800" u="sng" dirty="0">
                <a:solidFill>
                  <a:schemeClr val="accent6">
                    <a:lumMod val="75000"/>
                  </a:schemeClr>
                </a:solidFill>
              </a:rPr>
              <a:t>pokojně se pasoucích na louce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, hlídali dva mohutní psi.								V</a:t>
            </a:r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sz="2800" dirty="0">
                <a:solidFill>
                  <a:srgbClr val="00B050"/>
                </a:solidFill>
              </a:rPr>
              <a:t>Karolína, </a:t>
            </a:r>
            <a:r>
              <a:rPr lang="cs-CZ" sz="2800" u="sng" dirty="0">
                <a:solidFill>
                  <a:srgbClr val="00B050"/>
                </a:solidFill>
              </a:rPr>
              <a:t>oblečená do puntíkatých šatů</a:t>
            </a:r>
            <a:r>
              <a:rPr lang="cs-CZ" sz="2800" dirty="0">
                <a:solidFill>
                  <a:srgbClr val="00B050"/>
                </a:solidFill>
              </a:rPr>
              <a:t>, na nás už čekala. 	V</a:t>
            </a:r>
          </a:p>
          <a:p>
            <a:pPr marL="0" indent="0">
              <a:buNone/>
            </a:pPr>
            <a:endParaRPr lang="cs-CZ" sz="1000" dirty="0">
              <a:solidFill>
                <a:schemeClr val="tx1"/>
              </a:solidFill>
              <a:cs typeface="Arial" pitchFamily="34" charset="0"/>
            </a:endParaRPr>
          </a:p>
          <a:p>
            <a:pPr marL="0" indent="0">
              <a:buNone/>
            </a:pPr>
            <a:endParaRPr lang="cs-CZ" sz="10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2800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Zařízení </a:t>
            </a:r>
            <a:r>
              <a:rPr lang="cs-CZ" sz="2800" u="sng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užívaná v řemeslné výrobě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 byla vystavena v muzeu. 	T</a:t>
            </a:r>
          </a:p>
          <a:p>
            <a:pPr marL="0" indent="0">
              <a:buNone/>
            </a:pPr>
            <a:endParaRPr lang="cs-CZ" sz="1000" dirty="0">
              <a:solidFill>
                <a:schemeClr val="tx1"/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00B050"/>
                </a:solidFill>
                <a:cs typeface="Arial" pitchFamily="34" charset="0"/>
              </a:rPr>
              <a:t>V lese, </a:t>
            </a:r>
            <a:r>
              <a:rPr lang="cs-CZ" sz="2800" u="sng" dirty="0">
                <a:solidFill>
                  <a:srgbClr val="00B050"/>
                </a:solidFill>
                <a:cs typeface="Arial" pitchFamily="34" charset="0"/>
              </a:rPr>
              <a:t>plném letní pohody</a:t>
            </a:r>
            <a:r>
              <a:rPr lang="cs-CZ" sz="2800" dirty="0">
                <a:solidFill>
                  <a:srgbClr val="00B050"/>
                </a:solidFill>
                <a:cs typeface="Arial" pitchFamily="34" charset="0"/>
              </a:rPr>
              <a:t>, jsme se procházeli dlouho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B050"/>
                </a:solidFill>
                <a:cs typeface="Arial" pitchFamily="34" charset="0"/>
              </a:rPr>
              <a:t>do noci. 								V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Lidé </a:t>
            </a:r>
            <a:r>
              <a:rPr lang="cs-CZ" sz="2800" u="sng" dirty="0">
                <a:solidFill>
                  <a:schemeClr val="accent6">
                    <a:lumMod val="75000"/>
                  </a:schemeClr>
                </a:solidFill>
              </a:rPr>
              <a:t>žijící na vsi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 mají blízko do přírody.				T</a:t>
            </a:r>
          </a:p>
          <a:p>
            <a:pPr marL="0" indent="0">
              <a:buNone/>
            </a:pP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66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Charakteristika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983162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>
            <a:normAutofit lnSpcReduction="10000"/>
          </a:bodyPr>
          <a:lstStyle/>
          <a:p>
            <a:endParaRPr lang="cs-CZ" sz="2800" b="1" dirty="0">
              <a:solidFill>
                <a:srgbClr val="00B050"/>
              </a:solidFill>
            </a:endParaRPr>
          </a:p>
          <a:p>
            <a:r>
              <a:rPr lang="cs-CZ" sz="2800" b="1" dirty="0">
                <a:solidFill>
                  <a:srgbClr val="00B050"/>
                </a:solidFill>
              </a:rPr>
              <a:t>je to rozvíjející větný člen</a:t>
            </a:r>
          </a:p>
          <a:p>
            <a:pPr marL="0" indent="0">
              <a:buNone/>
            </a:pPr>
            <a:endParaRPr lang="cs-CZ" sz="2800" b="1" dirty="0">
              <a:solidFill>
                <a:srgbClr val="00B050"/>
              </a:solidFill>
            </a:endParaRPr>
          </a:p>
          <a:p>
            <a:r>
              <a:rPr lang="cs-CZ" sz="2800" b="1" dirty="0">
                <a:solidFill>
                  <a:srgbClr val="7030A0"/>
                </a:solidFill>
              </a:rPr>
              <a:t>značí se:</a:t>
            </a:r>
            <a:r>
              <a:rPr lang="cs-CZ" sz="2800" b="1" dirty="0"/>
              <a:t> </a:t>
            </a:r>
            <a:r>
              <a:rPr lang="cs-CZ" sz="2800" b="1" dirty="0" err="1">
                <a:solidFill>
                  <a:srgbClr val="00B050"/>
                </a:solidFill>
              </a:rPr>
              <a:t>Pk</a:t>
            </a:r>
            <a:endParaRPr lang="cs-CZ" sz="28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rgbClr val="00B050"/>
              </a:solidFill>
            </a:endParaRPr>
          </a:p>
          <a:p>
            <a:r>
              <a:rPr lang="cs-CZ" sz="2800" b="1" dirty="0">
                <a:solidFill>
                  <a:srgbClr val="7030A0"/>
                </a:solidFill>
              </a:rPr>
              <a:t>závisí:</a:t>
            </a:r>
            <a:r>
              <a:rPr lang="cs-CZ" sz="2800" dirty="0"/>
              <a:t> </a:t>
            </a:r>
            <a:r>
              <a:rPr lang="cs-CZ" sz="2800" b="1" dirty="0">
                <a:solidFill>
                  <a:srgbClr val="00B050"/>
                </a:solidFill>
              </a:rPr>
              <a:t>většinou na podstatném jménu, blíže určuje jeho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00B050"/>
                </a:solidFill>
              </a:rPr>
              <a:t>	     význam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00B050"/>
                </a:solidFill>
              </a:rPr>
              <a:t> </a:t>
            </a:r>
          </a:p>
          <a:p>
            <a:r>
              <a:rPr lang="cs-CZ" sz="2800" b="1" dirty="0">
                <a:solidFill>
                  <a:srgbClr val="7030A0"/>
                </a:solidFill>
              </a:rPr>
              <a:t>ptáme se na něj:</a:t>
            </a:r>
            <a:r>
              <a:rPr lang="cs-CZ" sz="2800" dirty="0">
                <a:solidFill>
                  <a:srgbClr val="7030A0"/>
                </a:solidFill>
              </a:rPr>
              <a:t> </a:t>
            </a:r>
            <a:r>
              <a:rPr lang="cs-CZ" sz="2800" b="1" dirty="0">
                <a:solidFill>
                  <a:srgbClr val="00B050"/>
                </a:solidFill>
              </a:rPr>
              <a:t>Jaký, který, čí? + řídícím podstatným                            			  jménem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7226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5043"/>
            <a:ext cx="864096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Charakteristika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51520" y="1564703"/>
            <a:ext cx="8640960" cy="4983162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8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rgbClr val="00B050"/>
              </a:solidFill>
            </a:endParaRPr>
          </a:p>
          <a:p>
            <a:r>
              <a:rPr lang="cs-CZ" sz="2800" b="1" dirty="0">
                <a:solidFill>
                  <a:srgbClr val="7030A0"/>
                </a:solidFill>
              </a:rPr>
              <a:t>bývá vyjádřen:</a:t>
            </a:r>
            <a:r>
              <a:rPr lang="cs-CZ" sz="2800" b="1" dirty="0"/>
              <a:t> </a:t>
            </a:r>
            <a:r>
              <a:rPr lang="cs-CZ" sz="2800" b="1" dirty="0">
                <a:solidFill>
                  <a:srgbClr val="00B050"/>
                </a:solidFill>
              </a:rPr>
              <a:t>přídavným jménem, zájmenem, 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00B050"/>
                </a:solidFill>
              </a:rPr>
              <a:t>		         číslovkou, podstatným jménem, 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00B050"/>
                </a:solidFill>
              </a:rPr>
              <a:t>		         infinitivem slovesa, příslovcem</a:t>
            </a:r>
          </a:p>
          <a:p>
            <a:pPr marL="0" indent="0">
              <a:buNone/>
            </a:pPr>
            <a:endParaRPr lang="cs-CZ" sz="2800" b="1" dirty="0">
              <a:solidFill>
                <a:srgbClr val="00B050"/>
              </a:solidFill>
            </a:endParaRPr>
          </a:p>
          <a:p>
            <a:r>
              <a:rPr lang="cs-CZ" sz="2800" b="1" dirty="0">
                <a:solidFill>
                  <a:srgbClr val="7030A0"/>
                </a:solidFill>
              </a:rPr>
              <a:t>dělí se na: </a:t>
            </a:r>
            <a:r>
              <a:rPr lang="cs-CZ" sz="2800" b="1" dirty="0">
                <a:solidFill>
                  <a:srgbClr val="00B050"/>
                </a:solidFill>
              </a:rPr>
              <a:t>shodný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00B050"/>
                </a:solidFill>
              </a:rPr>
              <a:t>		 neshodný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82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1941" y="274638"/>
            <a:ext cx="8498531" cy="7060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Druhy přívlastku I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321941" y="1124744"/>
            <a:ext cx="4209118" cy="70609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s-CZ" dirty="0"/>
              <a:t>Přívlastek shodný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321941" y="1916832"/>
            <a:ext cx="4175447" cy="453650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shoduje se v rodě, čísle a pádě s podstatným jménem</a:t>
            </a:r>
          </a:p>
          <a:p>
            <a:r>
              <a:rPr lang="cs-CZ" b="1" dirty="0">
                <a:solidFill>
                  <a:srgbClr val="7030A0"/>
                </a:solidFill>
              </a:rPr>
              <a:t>stojí většinou před podstatným jménem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u="sng" dirty="0">
                <a:solidFill>
                  <a:srgbClr val="00B050"/>
                </a:solidFill>
              </a:rPr>
              <a:t>světlé</a:t>
            </a:r>
            <a:r>
              <a:rPr lang="cs-CZ" b="1" dirty="0">
                <a:solidFill>
                  <a:srgbClr val="00B050"/>
                </a:solidFill>
              </a:rPr>
              <a:t> vlasy</a:t>
            </a:r>
          </a:p>
          <a:p>
            <a:pPr marL="0" indent="0">
              <a:buNone/>
            </a:pPr>
            <a:endParaRPr lang="cs-CZ" sz="11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	</a:t>
            </a:r>
            <a:r>
              <a:rPr lang="cs-CZ" b="1" u="sng" dirty="0">
                <a:solidFill>
                  <a:srgbClr val="00B050"/>
                </a:solidFill>
              </a:rPr>
              <a:t>tvoje</a:t>
            </a:r>
            <a:r>
              <a:rPr lang="cs-CZ" b="1" dirty="0">
                <a:solidFill>
                  <a:srgbClr val="00B050"/>
                </a:solidFill>
              </a:rPr>
              <a:t> kniha</a:t>
            </a:r>
          </a:p>
          <a:p>
            <a:pPr marL="0" indent="0">
              <a:buNone/>
            </a:pPr>
            <a:endParaRPr lang="cs-CZ" sz="11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	</a:t>
            </a:r>
            <a:r>
              <a:rPr lang="cs-CZ" b="1" u="sng" dirty="0">
                <a:solidFill>
                  <a:srgbClr val="00B050"/>
                </a:solidFill>
              </a:rPr>
              <a:t>první</a:t>
            </a:r>
            <a:r>
              <a:rPr lang="cs-CZ" b="1" dirty="0">
                <a:solidFill>
                  <a:srgbClr val="00B050"/>
                </a:solidFill>
              </a:rPr>
              <a:t> den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645025" y="1124744"/>
            <a:ext cx="4175447" cy="70609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s-CZ" dirty="0"/>
              <a:t>Přívlastek neshodný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175447" cy="453650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neshoduje se v rodě, čísle nebo pádě s podstatným jménem</a:t>
            </a:r>
          </a:p>
          <a:p>
            <a:r>
              <a:rPr lang="cs-CZ" b="1" dirty="0">
                <a:solidFill>
                  <a:srgbClr val="7030A0"/>
                </a:solidFill>
              </a:rPr>
              <a:t>stojí většinou za podstatným jménem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>
                <a:solidFill>
                  <a:srgbClr val="00B050"/>
                </a:solidFill>
              </a:rPr>
              <a:t>cesta </a:t>
            </a:r>
            <a:r>
              <a:rPr lang="cs-CZ" b="1" u="sng" dirty="0">
                <a:solidFill>
                  <a:srgbClr val="00B050"/>
                </a:solidFill>
              </a:rPr>
              <a:t>lesem</a:t>
            </a:r>
          </a:p>
          <a:p>
            <a:pPr marL="0" indent="0">
              <a:buNone/>
            </a:pPr>
            <a:endParaRPr lang="cs-CZ" sz="11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	byt </a:t>
            </a:r>
            <a:r>
              <a:rPr lang="cs-CZ" b="1" u="sng" dirty="0">
                <a:solidFill>
                  <a:srgbClr val="00B050"/>
                </a:solidFill>
              </a:rPr>
              <a:t>s balkonem</a:t>
            </a:r>
          </a:p>
          <a:p>
            <a:pPr marL="0" indent="0">
              <a:buNone/>
            </a:pPr>
            <a:endParaRPr lang="cs-CZ" sz="10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	touha </a:t>
            </a:r>
            <a:r>
              <a:rPr lang="cs-CZ" b="1" u="sng" dirty="0">
                <a:solidFill>
                  <a:srgbClr val="00B050"/>
                </a:solidFill>
              </a:rPr>
              <a:t>vítězit </a:t>
            </a:r>
          </a:p>
          <a:p>
            <a:pPr marL="0" indent="0">
              <a:buNone/>
            </a:pPr>
            <a:endParaRPr lang="cs-CZ" sz="10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              let </a:t>
            </a:r>
            <a:r>
              <a:rPr lang="cs-CZ" b="1" u="sng" dirty="0">
                <a:solidFill>
                  <a:srgbClr val="00B050"/>
                </a:solidFill>
              </a:rPr>
              <a:t>vzhůru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2027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p" animBg="1"/>
      <p:bldP spid="6" grpId="0" uiExpand="1" build="p" animBg="1"/>
      <p:bldP spid="7" grpId="0" uiExpand="1" build="p" animBg="1"/>
      <p:bldP spid="8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1941" y="274638"/>
            <a:ext cx="8498531" cy="7060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Druhy přívlastku I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321941" y="1124744"/>
            <a:ext cx="4209118" cy="70609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Přívlastek shodný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321941" y="1916832"/>
            <a:ext cx="4175447" cy="453650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při skloňování podstatného jména se ohýbá i přívlastek (mění koncovky)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malovan</a:t>
            </a:r>
            <a:r>
              <a:rPr lang="cs-CZ" b="1" dirty="0">
                <a:solidFill>
                  <a:srgbClr val="FF0000"/>
                </a:solidFill>
              </a:rPr>
              <a:t>á</a:t>
            </a:r>
            <a:r>
              <a:rPr lang="cs-CZ" dirty="0"/>
              <a:t> bedn</a:t>
            </a:r>
            <a:r>
              <a:rPr lang="cs-CZ" b="1" dirty="0">
                <a:solidFill>
                  <a:srgbClr val="FF0000"/>
                </a:solidFill>
              </a:rPr>
              <a:t>a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malovan</a:t>
            </a:r>
            <a:r>
              <a:rPr lang="cs-CZ" b="1" dirty="0">
                <a:solidFill>
                  <a:srgbClr val="FF0000"/>
                </a:solidFill>
              </a:rPr>
              <a:t>é</a:t>
            </a:r>
            <a:r>
              <a:rPr lang="cs-CZ" dirty="0"/>
              <a:t> bedn</a:t>
            </a:r>
            <a:r>
              <a:rPr lang="cs-CZ" b="1" dirty="0">
                <a:solidFill>
                  <a:srgbClr val="FF0000"/>
                </a:solidFill>
              </a:rPr>
              <a:t>y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malovan</a:t>
            </a:r>
            <a:r>
              <a:rPr lang="cs-CZ" b="1" dirty="0">
                <a:solidFill>
                  <a:srgbClr val="FF0000"/>
                </a:solidFill>
              </a:rPr>
              <a:t>é </a:t>
            </a:r>
            <a:r>
              <a:rPr lang="cs-CZ" dirty="0"/>
              <a:t>bedn</a:t>
            </a:r>
            <a:r>
              <a:rPr lang="cs-CZ" b="1" dirty="0">
                <a:solidFill>
                  <a:srgbClr val="FF0000"/>
                </a:solidFill>
              </a:rPr>
              <a:t>ě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malovan</a:t>
            </a:r>
            <a:r>
              <a:rPr lang="cs-CZ" b="1" dirty="0">
                <a:solidFill>
                  <a:srgbClr val="FF0000"/>
                </a:solidFill>
              </a:rPr>
              <a:t>ou</a:t>
            </a:r>
            <a:r>
              <a:rPr lang="cs-CZ" dirty="0"/>
              <a:t> bedn</a:t>
            </a:r>
            <a:r>
              <a:rPr lang="cs-CZ" b="1" dirty="0">
                <a:solidFill>
                  <a:srgbClr val="FF0000"/>
                </a:solidFill>
              </a:rPr>
              <a:t>u</a:t>
            </a:r>
            <a:r>
              <a:rPr lang="cs-CZ" dirty="0"/>
              <a:t> 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malovan</a:t>
            </a:r>
            <a:r>
              <a:rPr lang="cs-CZ" b="1" dirty="0">
                <a:solidFill>
                  <a:srgbClr val="FF0000"/>
                </a:solidFill>
              </a:rPr>
              <a:t>á</a:t>
            </a:r>
            <a:r>
              <a:rPr lang="cs-CZ" dirty="0"/>
              <a:t> bedn</a:t>
            </a:r>
            <a:r>
              <a:rPr lang="cs-CZ" b="1" dirty="0">
                <a:solidFill>
                  <a:srgbClr val="FF0000"/>
                </a:solidFill>
              </a:rPr>
              <a:t>o</a:t>
            </a:r>
            <a:r>
              <a:rPr lang="cs-CZ" dirty="0"/>
              <a:t>!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malovan</a:t>
            </a:r>
            <a:r>
              <a:rPr lang="cs-CZ" b="1" dirty="0">
                <a:solidFill>
                  <a:srgbClr val="FF0000"/>
                </a:solidFill>
              </a:rPr>
              <a:t>é </a:t>
            </a:r>
            <a:r>
              <a:rPr lang="cs-CZ" dirty="0"/>
              <a:t>bedn</a:t>
            </a:r>
            <a:r>
              <a:rPr lang="cs-CZ" b="1" dirty="0">
                <a:solidFill>
                  <a:srgbClr val="FF0000"/>
                </a:solidFill>
              </a:rPr>
              <a:t>ě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malovan</a:t>
            </a:r>
            <a:r>
              <a:rPr lang="cs-CZ" b="1" dirty="0">
                <a:solidFill>
                  <a:srgbClr val="FF0000"/>
                </a:solidFill>
              </a:rPr>
              <a:t>ou</a:t>
            </a:r>
            <a:r>
              <a:rPr lang="cs-CZ" dirty="0"/>
              <a:t> bedn</a:t>
            </a:r>
            <a:r>
              <a:rPr lang="cs-CZ" b="1" dirty="0">
                <a:solidFill>
                  <a:srgbClr val="FF0000"/>
                </a:solidFill>
              </a:rPr>
              <a:t>ou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645025" y="1124744"/>
            <a:ext cx="4175447" cy="70609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Přívlastek neshodný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175447" cy="453650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při skloňování podstatného jména se tvar přívlastku nemění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bedn</a:t>
            </a:r>
            <a:r>
              <a:rPr lang="cs-CZ" b="1" dirty="0">
                <a:solidFill>
                  <a:srgbClr val="FF0000"/>
                </a:solidFill>
              </a:rPr>
              <a:t>a</a:t>
            </a:r>
            <a:r>
              <a:rPr lang="cs-CZ" dirty="0"/>
              <a:t> z </a:t>
            </a:r>
            <a:r>
              <a:rPr lang="cs-CZ" b="1" dirty="0">
                <a:solidFill>
                  <a:srgbClr val="00B0F0"/>
                </a:solidFill>
              </a:rPr>
              <a:t>prken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bedn</a:t>
            </a:r>
            <a:r>
              <a:rPr lang="cs-CZ" b="1" dirty="0">
                <a:solidFill>
                  <a:srgbClr val="FF0000"/>
                </a:solidFill>
              </a:rPr>
              <a:t>y</a:t>
            </a:r>
            <a:r>
              <a:rPr lang="cs-CZ" dirty="0"/>
              <a:t> z </a:t>
            </a:r>
            <a:r>
              <a:rPr lang="cs-CZ" b="1" dirty="0">
                <a:solidFill>
                  <a:srgbClr val="00B0F0"/>
                </a:solidFill>
              </a:rPr>
              <a:t>prken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bedn</a:t>
            </a:r>
            <a:r>
              <a:rPr lang="cs-CZ" b="1" dirty="0">
                <a:solidFill>
                  <a:srgbClr val="FF0000"/>
                </a:solidFill>
              </a:rPr>
              <a:t>ě </a:t>
            </a:r>
            <a:r>
              <a:rPr lang="cs-CZ" dirty="0"/>
              <a:t>z </a:t>
            </a:r>
            <a:r>
              <a:rPr lang="cs-CZ" b="1" dirty="0">
                <a:solidFill>
                  <a:srgbClr val="00B0F0"/>
                </a:solidFill>
              </a:rPr>
              <a:t>prken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bedn</a:t>
            </a:r>
            <a:r>
              <a:rPr lang="cs-CZ" b="1" dirty="0">
                <a:solidFill>
                  <a:srgbClr val="FF0000"/>
                </a:solidFill>
              </a:rPr>
              <a:t>u</a:t>
            </a:r>
            <a:r>
              <a:rPr lang="cs-CZ" dirty="0"/>
              <a:t> z </a:t>
            </a:r>
            <a:r>
              <a:rPr lang="cs-CZ" b="1" dirty="0">
                <a:solidFill>
                  <a:srgbClr val="00B0F0"/>
                </a:solidFill>
              </a:rPr>
              <a:t>prken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bedn</a:t>
            </a:r>
            <a:r>
              <a:rPr lang="cs-CZ" b="1" dirty="0">
                <a:solidFill>
                  <a:srgbClr val="FF0000"/>
                </a:solidFill>
              </a:rPr>
              <a:t>o</a:t>
            </a:r>
            <a:r>
              <a:rPr lang="cs-CZ" dirty="0"/>
              <a:t> z </a:t>
            </a:r>
            <a:r>
              <a:rPr lang="cs-CZ" b="1" dirty="0">
                <a:solidFill>
                  <a:srgbClr val="00B0F0"/>
                </a:solidFill>
              </a:rPr>
              <a:t>prken</a:t>
            </a:r>
            <a:r>
              <a:rPr lang="cs-CZ" dirty="0"/>
              <a:t>!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bedn</a:t>
            </a:r>
            <a:r>
              <a:rPr lang="cs-CZ" b="1" dirty="0">
                <a:solidFill>
                  <a:srgbClr val="FF0000"/>
                </a:solidFill>
              </a:rPr>
              <a:t>ě</a:t>
            </a:r>
            <a:r>
              <a:rPr lang="cs-CZ" dirty="0"/>
              <a:t> z </a:t>
            </a:r>
            <a:r>
              <a:rPr lang="cs-CZ" b="1" dirty="0">
                <a:solidFill>
                  <a:srgbClr val="00B0F0"/>
                </a:solidFill>
              </a:rPr>
              <a:t>prken</a:t>
            </a:r>
          </a:p>
          <a:p>
            <a:pPr marL="533400" indent="-5334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bedn</a:t>
            </a:r>
            <a:r>
              <a:rPr lang="cs-CZ" b="1" dirty="0">
                <a:solidFill>
                  <a:srgbClr val="FF0000"/>
                </a:solidFill>
              </a:rPr>
              <a:t>ou</a:t>
            </a:r>
            <a:r>
              <a:rPr lang="cs-CZ" dirty="0"/>
              <a:t> z </a:t>
            </a:r>
            <a:r>
              <a:rPr lang="cs-CZ" b="1" dirty="0">
                <a:solidFill>
                  <a:srgbClr val="00B0F0"/>
                </a:solidFill>
              </a:rPr>
              <a:t>prken</a:t>
            </a:r>
          </a:p>
        </p:txBody>
      </p:sp>
    </p:spTree>
    <p:extLst>
      <p:ext uri="{BB962C8B-B14F-4D97-AF65-F5344CB8AC3E}">
        <p14:creationId xmlns:p14="http://schemas.microsoft.com/office/powerpoint/2010/main" val="2405112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p" animBg="1"/>
      <p:bldP spid="6" grpId="0" uiExpand="1" build="p" animBg="1"/>
      <p:bldP spid="7" grpId="0" uiExpand="1" build="p" animBg="1"/>
      <p:bldP spid="8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Utvoř ke shodnému přívlastku přívlastek neshodný.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s-CZ" dirty="0"/>
              <a:t>Přívlastek shodný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/>
              <a:t>lesní cesta</a:t>
            </a:r>
          </a:p>
          <a:p>
            <a:r>
              <a:rPr lang="cs-CZ" dirty="0"/>
              <a:t>psí bouda</a:t>
            </a:r>
          </a:p>
          <a:p>
            <a:r>
              <a:rPr lang="cs-CZ" dirty="0"/>
              <a:t>vlněný oblek</a:t>
            </a:r>
          </a:p>
          <a:p>
            <a:r>
              <a:rPr lang="cs-CZ" dirty="0"/>
              <a:t>dřevěná lavice</a:t>
            </a:r>
          </a:p>
          <a:p>
            <a:r>
              <a:rPr lang="cs-CZ" dirty="0"/>
              <a:t>plastová deska</a:t>
            </a:r>
          </a:p>
          <a:p>
            <a:r>
              <a:rPr lang="cs-CZ" dirty="0"/>
              <a:t>zámecká cesta</a:t>
            </a:r>
          </a:p>
          <a:p>
            <a:r>
              <a:rPr lang="cs-CZ" dirty="0"/>
              <a:t>přední místo</a:t>
            </a:r>
          </a:p>
          <a:p>
            <a:r>
              <a:rPr lang="cs-CZ" dirty="0"/>
              <a:t>kukačkové hodiny</a:t>
            </a:r>
          </a:p>
          <a:p>
            <a:r>
              <a:rPr lang="cs-CZ" dirty="0"/>
              <a:t>stříbrný řetízek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s-CZ" dirty="0"/>
              <a:t>Přívlastek neshodný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/>
              <a:t>cesta lesem</a:t>
            </a:r>
          </a:p>
          <a:p>
            <a:r>
              <a:rPr lang="cs-CZ" dirty="0"/>
              <a:t>bouda pro psa</a:t>
            </a:r>
          </a:p>
          <a:p>
            <a:r>
              <a:rPr lang="cs-CZ" dirty="0"/>
              <a:t>oblek z vlny</a:t>
            </a:r>
          </a:p>
          <a:p>
            <a:r>
              <a:rPr lang="cs-CZ" dirty="0"/>
              <a:t>lavice ze dřeva</a:t>
            </a:r>
          </a:p>
          <a:p>
            <a:r>
              <a:rPr lang="cs-CZ" dirty="0"/>
              <a:t>deska z plastu</a:t>
            </a:r>
          </a:p>
          <a:p>
            <a:r>
              <a:rPr lang="cs-CZ" dirty="0"/>
              <a:t>cesta k zámku</a:t>
            </a:r>
          </a:p>
          <a:p>
            <a:r>
              <a:rPr lang="cs-CZ" dirty="0"/>
              <a:t>místo vpředu</a:t>
            </a:r>
          </a:p>
          <a:p>
            <a:r>
              <a:rPr lang="cs-CZ" dirty="0"/>
              <a:t>hodiny s kukačkou</a:t>
            </a:r>
          </a:p>
          <a:p>
            <a:r>
              <a:rPr lang="cs-CZ" dirty="0"/>
              <a:t>řetízek ze stříbra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23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3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3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3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3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3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3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3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3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3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3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3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3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3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3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3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3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3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3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3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uiExpand="1" build="p" animBg="1"/>
      <p:bldP spid="5" grpId="0" uiExpand="1" build="p" animBg="1"/>
      <p:bldP spid="6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5977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Utvoř k neshodnému přívlastku přívlastek shodný.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s-CZ" dirty="0"/>
              <a:t>Přívlastek neshodný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bouda pro špačky</a:t>
            </a:r>
          </a:p>
          <a:p>
            <a:r>
              <a:rPr lang="cs-CZ" dirty="0"/>
              <a:t>brnění pro rytíře</a:t>
            </a:r>
          </a:p>
          <a:p>
            <a:r>
              <a:rPr lang="cs-CZ" dirty="0"/>
              <a:t>třešeň v květu</a:t>
            </a:r>
          </a:p>
          <a:p>
            <a:r>
              <a:rPr lang="cs-CZ" dirty="0"/>
              <a:t>představení v divadle</a:t>
            </a:r>
          </a:p>
          <a:p>
            <a:r>
              <a:rPr lang="cs-CZ" dirty="0"/>
              <a:t>kniha s obrázky</a:t>
            </a:r>
          </a:p>
          <a:p>
            <a:r>
              <a:rPr lang="cs-CZ" dirty="0"/>
              <a:t>šaty z bavlny</a:t>
            </a:r>
          </a:p>
          <a:p>
            <a:r>
              <a:rPr lang="cs-CZ" dirty="0"/>
              <a:t>sako z manšestru</a:t>
            </a:r>
          </a:p>
          <a:p>
            <a:r>
              <a:rPr lang="cs-CZ" dirty="0"/>
              <a:t>ulice v </a:t>
            </a:r>
            <a:r>
              <a:rPr lang="cs-CZ" dirty="0">
                <a:solidFill>
                  <a:srgbClr val="FF0000"/>
                </a:solidFill>
              </a:rPr>
              <a:t>P</a:t>
            </a:r>
            <a:r>
              <a:rPr lang="cs-CZ" dirty="0"/>
              <a:t>raze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s-CZ" dirty="0"/>
              <a:t>Přívlastek shodný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špaččí bouda</a:t>
            </a:r>
          </a:p>
          <a:p>
            <a:r>
              <a:rPr lang="cs-CZ" dirty="0"/>
              <a:t>rytířské brnění</a:t>
            </a:r>
          </a:p>
          <a:p>
            <a:r>
              <a:rPr lang="cs-CZ" dirty="0"/>
              <a:t>kvetoucí třešeň</a:t>
            </a:r>
          </a:p>
          <a:p>
            <a:r>
              <a:rPr lang="cs-CZ" dirty="0"/>
              <a:t>divadelní představení</a:t>
            </a:r>
          </a:p>
          <a:p>
            <a:r>
              <a:rPr lang="cs-CZ" dirty="0"/>
              <a:t>obrázková kniha</a:t>
            </a:r>
          </a:p>
          <a:p>
            <a:r>
              <a:rPr lang="cs-CZ" dirty="0"/>
              <a:t>bavlněné šaty</a:t>
            </a:r>
          </a:p>
          <a:p>
            <a:r>
              <a:rPr lang="cs-CZ" dirty="0"/>
              <a:t>manšestrové sako</a:t>
            </a:r>
          </a:p>
          <a:p>
            <a:r>
              <a:rPr lang="cs-CZ" dirty="0">
                <a:solidFill>
                  <a:srgbClr val="FF0000"/>
                </a:solidFill>
              </a:rPr>
              <a:t>p</a:t>
            </a:r>
            <a:r>
              <a:rPr lang="cs-CZ" dirty="0"/>
              <a:t>ražská ulice</a:t>
            </a:r>
          </a:p>
        </p:txBody>
      </p:sp>
    </p:spTree>
    <p:extLst>
      <p:ext uri="{BB962C8B-B14F-4D97-AF65-F5344CB8AC3E}">
        <p14:creationId xmlns:p14="http://schemas.microsoft.com/office/powerpoint/2010/main" val="4208689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  <p:bldP spid="4" grpId="0" uiExpand="1" build="p" animBg="1"/>
      <p:bldP spid="5" grpId="0" uiExpand="1" build="p" animBg="1"/>
      <p:bldP spid="6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Podtrhni v textu PK a urči, zda jsou shodné (</a:t>
            </a:r>
            <a:r>
              <a:rPr lang="cs-CZ" b="1" dirty="0" err="1">
                <a:solidFill>
                  <a:srgbClr val="7030A0"/>
                </a:solidFill>
              </a:rPr>
              <a:t>Pks</a:t>
            </a:r>
            <a:r>
              <a:rPr lang="cs-CZ" b="1" dirty="0">
                <a:solidFill>
                  <a:srgbClr val="7030A0"/>
                </a:solidFill>
              </a:rPr>
              <a:t>), či neshodné (</a:t>
            </a:r>
            <a:r>
              <a:rPr lang="cs-CZ" b="1" dirty="0" err="1">
                <a:solidFill>
                  <a:srgbClr val="7030A0"/>
                </a:solidFill>
              </a:rPr>
              <a:t>Pkn</a:t>
            </a:r>
            <a:r>
              <a:rPr lang="cs-CZ" b="1" dirty="0">
                <a:solidFill>
                  <a:srgbClr val="7030A0"/>
                </a:solidFill>
              </a:rPr>
              <a:t>).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680828"/>
            <a:ext cx="8229600" cy="46284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Zadní stěna pokoje byla obložena modřínovým dřevem.</a:t>
            </a:r>
          </a:p>
          <a:p>
            <a:r>
              <a:rPr lang="cs-CZ" dirty="0"/>
              <a:t>Strýcův domek stál na konci vesnice.</a:t>
            </a:r>
          </a:p>
          <a:p>
            <a:r>
              <a:rPr lang="cs-CZ" dirty="0"/>
              <a:t>V dutinách stromů hnízdí vzácné sovy.</a:t>
            </a:r>
          </a:p>
          <a:p>
            <a:r>
              <a:rPr lang="cs-CZ" dirty="0"/>
              <a:t>V rohu místnosti stál mramorový krb.</a:t>
            </a:r>
          </a:p>
          <a:p>
            <a:r>
              <a:rPr lang="cs-CZ" dirty="0"/>
              <a:t>Kancelář ředitele najdete v prvním poschodí.</a:t>
            </a:r>
          </a:p>
          <a:p>
            <a:r>
              <a:rPr lang="cs-CZ" dirty="0"/>
              <a:t>V listnatých lesích rostou bílé konvalinky.</a:t>
            </a:r>
          </a:p>
        </p:txBody>
      </p:sp>
      <p:sp>
        <p:nvSpPr>
          <p:cNvPr id="9" name="Obdélník 8"/>
          <p:cNvSpPr/>
          <p:nvPr/>
        </p:nvSpPr>
        <p:spPr>
          <a:xfrm>
            <a:off x="5292080" y="4997152"/>
            <a:ext cx="576064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Pks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2359372" y="4222136"/>
            <a:ext cx="792088" cy="46595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Pkn</a:t>
            </a:r>
            <a:endParaRPr lang="cs-CZ" dirty="0"/>
          </a:p>
        </p:txBody>
      </p:sp>
      <p:cxnSp>
        <p:nvCxnSpPr>
          <p:cNvPr id="12" name="Přímá spojnice 11"/>
          <p:cNvCxnSpPr/>
          <p:nvPr/>
        </p:nvCxnSpPr>
        <p:spPr>
          <a:xfrm>
            <a:off x="899592" y="2132856"/>
            <a:ext cx="864096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" name="Obdélník 14"/>
          <p:cNvSpPr/>
          <p:nvPr/>
        </p:nvSpPr>
        <p:spPr>
          <a:xfrm>
            <a:off x="1331640" y="2492896"/>
            <a:ext cx="504056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Pks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7308304" y="1412776"/>
            <a:ext cx="576064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Pks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1187624" y="1412776"/>
            <a:ext cx="576064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Pks</a:t>
            </a:r>
            <a:endParaRPr lang="cs-CZ" dirty="0"/>
          </a:p>
        </p:txBody>
      </p:sp>
      <p:cxnSp>
        <p:nvCxnSpPr>
          <p:cNvPr id="19" name="Přímá spojnice 18"/>
          <p:cNvCxnSpPr/>
          <p:nvPr/>
        </p:nvCxnSpPr>
        <p:spPr>
          <a:xfrm>
            <a:off x="2915816" y="2132856"/>
            <a:ext cx="108012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0" name="Obdélník 19"/>
          <p:cNvSpPr/>
          <p:nvPr/>
        </p:nvSpPr>
        <p:spPr>
          <a:xfrm>
            <a:off x="3095836" y="3149352"/>
            <a:ext cx="720080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Pkn</a:t>
            </a:r>
            <a:endParaRPr lang="cs-CZ" dirty="0"/>
          </a:p>
        </p:txBody>
      </p:sp>
      <p:sp>
        <p:nvSpPr>
          <p:cNvPr id="21" name="Obdélník 20"/>
          <p:cNvSpPr/>
          <p:nvPr/>
        </p:nvSpPr>
        <p:spPr>
          <a:xfrm>
            <a:off x="5724128" y="2522240"/>
            <a:ext cx="720080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Pkn</a:t>
            </a:r>
            <a:endParaRPr lang="cs-CZ" dirty="0"/>
          </a:p>
        </p:txBody>
      </p:sp>
      <p:sp>
        <p:nvSpPr>
          <p:cNvPr id="22" name="Obdélník 21"/>
          <p:cNvSpPr/>
          <p:nvPr/>
        </p:nvSpPr>
        <p:spPr>
          <a:xfrm>
            <a:off x="2359372" y="3743884"/>
            <a:ext cx="720080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Pkn</a:t>
            </a:r>
            <a:endParaRPr lang="cs-CZ" dirty="0"/>
          </a:p>
        </p:txBody>
      </p:sp>
      <p:sp>
        <p:nvSpPr>
          <p:cNvPr id="23" name="Obdélník 22"/>
          <p:cNvSpPr/>
          <p:nvPr/>
        </p:nvSpPr>
        <p:spPr>
          <a:xfrm>
            <a:off x="3095836" y="1441140"/>
            <a:ext cx="720080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Pkn</a:t>
            </a:r>
            <a:endParaRPr lang="cs-CZ" dirty="0"/>
          </a:p>
        </p:txBody>
      </p:sp>
      <p:cxnSp>
        <p:nvCxnSpPr>
          <p:cNvPr id="25" name="Přímá spojnice 24"/>
          <p:cNvCxnSpPr/>
          <p:nvPr/>
        </p:nvCxnSpPr>
        <p:spPr>
          <a:xfrm>
            <a:off x="6444208" y="2132856"/>
            <a:ext cx="2088232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899592" y="3212976"/>
            <a:ext cx="1224136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5652120" y="3149352"/>
            <a:ext cx="1296144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>
            <a:off x="2735796" y="3793480"/>
            <a:ext cx="1512168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5148064" y="3793480"/>
            <a:ext cx="108012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4" name="Obdélník 33"/>
          <p:cNvSpPr/>
          <p:nvPr/>
        </p:nvSpPr>
        <p:spPr>
          <a:xfrm>
            <a:off x="1413748" y="4817132"/>
            <a:ext cx="576064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Pks</a:t>
            </a:r>
            <a:endParaRPr lang="cs-CZ" dirty="0"/>
          </a:p>
        </p:txBody>
      </p:sp>
      <p:sp>
        <p:nvSpPr>
          <p:cNvPr id="35" name="Obdélník 34"/>
          <p:cNvSpPr/>
          <p:nvPr/>
        </p:nvSpPr>
        <p:spPr>
          <a:xfrm>
            <a:off x="5976156" y="4275094"/>
            <a:ext cx="576064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Pks</a:t>
            </a:r>
            <a:endParaRPr lang="cs-CZ" dirty="0"/>
          </a:p>
        </p:txBody>
      </p:sp>
      <p:sp>
        <p:nvSpPr>
          <p:cNvPr id="36" name="Obdélník 35"/>
          <p:cNvSpPr/>
          <p:nvPr/>
        </p:nvSpPr>
        <p:spPr>
          <a:xfrm>
            <a:off x="5240776" y="3750940"/>
            <a:ext cx="576064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Pks</a:t>
            </a:r>
            <a:endParaRPr lang="cs-CZ" dirty="0"/>
          </a:p>
        </p:txBody>
      </p:sp>
      <p:sp>
        <p:nvSpPr>
          <p:cNvPr id="37" name="Obdélník 36"/>
          <p:cNvSpPr/>
          <p:nvPr/>
        </p:nvSpPr>
        <p:spPr>
          <a:xfrm>
            <a:off x="5364088" y="3149352"/>
            <a:ext cx="576064" cy="3600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Pks</a:t>
            </a:r>
            <a:endParaRPr lang="cs-CZ" dirty="0"/>
          </a:p>
        </p:txBody>
      </p:sp>
      <p:cxnSp>
        <p:nvCxnSpPr>
          <p:cNvPr id="39" name="Přímá spojnice 38"/>
          <p:cNvCxnSpPr/>
          <p:nvPr/>
        </p:nvCxnSpPr>
        <p:spPr>
          <a:xfrm>
            <a:off x="2316684" y="4997152"/>
            <a:ext cx="1368152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2179564" y="4376861"/>
            <a:ext cx="144016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4355976" y="4393900"/>
            <a:ext cx="1872208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>
            <a:off x="5364088" y="4997152"/>
            <a:ext cx="1224136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0" name="Přímá spojnice 49"/>
          <p:cNvCxnSpPr/>
          <p:nvPr/>
        </p:nvCxnSpPr>
        <p:spPr>
          <a:xfrm>
            <a:off x="1187624" y="5661248"/>
            <a:ext cx="1656184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5148064" y="5589240"/>
            <a:ext cx="54006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331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animBg="1"/>
      <p:bldP spid="9" grpId="0" animBg="1"/>
      <p:bldP spid="10" grpId="0" animBg="1"/>
      <p:bldP spid="15" grpId="0" animBg="1"/>
      <p:bldP spid="16" grpId="0" animBg="1"/>
      <p:bldP spid="17" grpId="0" animBg="1"/>
      <p:bldP spid="20" grpId="0" animBg="1"/>
      <p:bldP spid="21" grpId="0" animBg="1"/>
      <p:bldP spid="22" grpId="0" animBg="1"/>
      <p:bldP spid="2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Druhy přívlastku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6085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2800" b="1" dirty="0">
                <a:solidFill>
                  <a:srgbClr val="7030A0"/>
                </a:solidFill>
              </a:rPr>
              <a:t>postupně rozvíjející </a:t>
            </a:r>
          </a:p>
          <a:p>
            <a:pPr marL="0" indent="0">
              <a:buNone/>
            </a:pPr>
            <a:endParaRPr lang="cs-CZ" sz="1000" b="1" dirty="0">
              <a:solidFill>
                <a:srgbClr val="7030A0"/>
              </a:solidFill>
            </a:endParaRPr>
          </a:p>
          <a:p>
            <a:r>
              <a:rPr lang="cs-CZ" sz="2800" b="1" dirty="0">
                <a:solidFill>
                  <a:srgbClr val="00B050"/>
                </a:solidFill>
              </a:rPr>
              <a:t>spojení podstatného jména a přívlastku je rozvíjeno</a:t>
            </a:r>
            <a:r>
              <a:rPr lang="cs-CZ" sz="2800" dirty="0">
                <a:solidFill>
                  <a:srgbClr val="00B050"/>
                </a:solidFill>
              </a:rPr>
              <a:t> </a:t>
            </a:r>
            <a:r>
              <a:rPr lang="cs-CZ" sz="2800" b="1" dirty="0">
                <a:solidFill>
                  <a:srgbClr val="7030A0"/>
                </a:solidFill>
              </a:rPr>
              <a:t>a upřesněno  </a:t>
            </a:r>
            <a:r>
              <a:rPr lang="cs-CZ" sz="2800" b="1" dirty="0">
                <a:solidFill>
                  <a:srgbClr val="00B050"/>
                </a:solidFill>
              </a:rPr>
              <a:t>dalším přívlastkem</a:t>
            </a:r>
            <a:r>
              <a:rPr lang="cs-CZ" sz="2800" dirty="0">
                <a:solidFill>
                  <a:srgbClr val="00B050"/>
                </a:solidFill>
              </a:rPr>
              <a:t>;</a:t>
            </a:r>
          </a:p>
          <a:p>
            <a:r>
              <a:rPr lang="cs-CZ" sz="2800" b="1" dirty="0">
                <a:solidFill>
                  <a:srgbClr val="00B050"/>
                </a:solidFill>
              </a:rPr>
              <a:t>mezi přívlastky nelze vložit spojku </a:t>
            </a:r>
            <a:r>
              <a:rPr lang="cs-CZ" sz="2800" b="1" dirty="0">
                <a:solidFill>
                  <a:srgbClr val="7030A0"/>
                </a:solidFill>
              </a:rPr>
              <a:t>a</a:t>
            </a:r>
            <a:r>
              <a:rPr lang="cs-CZ" sz="2800" b="1" dirty="0">
                <a:solidFill>
                  <a:srgbClr val="00B050"/>
                </a:solidFill>
              </a:rPr>
              <a:t> ani psát čárku</a:t>
            </a:r>
          </a:p>
          <a:p>
            <a:pPr marL="0" indent="0">
              <a:buNone/>
            </a:pPr>
            <a:endParaRPr lang="cs-CZ" sz="2800" b="1" i="1" dirty="0">
              <a:solidFill>
                <a:srgbClr val="FF0066"/>
              </a:solidFill>
            </a:endParaRPr>
          </a:p>
          <a:p>
            <a:pPr marL="0" indent="0" algn="ctr">
              <a:buNone/>
            </a:pPr>
            <a:r>
              <a:rPr lang="cs-CZ" sz="2800" b="1" i="1" dirty="0">
                <a:solidFill>
                  <a:schemeClr val="accent6">
                    <a:lumMod val="75000"/>
                  </a:schemeClr>
                </a:solidFill>
              </a:rPr>
              <a:t>mí dva </a:t>
            </a:r>
            <a:r>
              <a:rPr lang="cs-CZ" sz="2800" dirty="0">
                <a:solidFill>
                  <a:schemeClr val="tx1"/>
                </a:solidFill>
              </a:rPr>
              <a:t>přátelé</a:t>
            </a:r>
          </a:p>
          <a:p>
            <a:pPr marL="0" indent="0" algn="ctr">
              <a:buNone/>
            </a:pPr>
            <a:r>
              <a:rPr lang="cs-CZ" sz="2800" b="1" i="1" dirty="0">
                <a:solidFill>
                  <a:schemeClr val="accent6">
                    <a:lumMod val="75000"/>
                  </a:schemeClr>
                </a:solidFill>
              </a:rPr>
              <a:t>moderní automobilová </a:t>
            </a:r>
            <a:r>
              <a:rPr lang="cs-CZ" sz="2800" dirty="0"/>
              <a:t>doprava</a:t>
            </a:r>
          </a:p>
          <a:p>
            <a:pPr marL="0" indent="0" algn="ctr">
              <a:buNone/>
            </a:pPr>
            <a:r>
              <a:rPr lang="cs-CZ" sz="2800" b="1" i="1" dirty="0">
                <a:solidFill>
                  <a:schemeClr val="accent6">
                    <a:lumMod val="75000"/>
                  </a:schemeClr>
                </a:solidFill>
              </a:rPr>
              <a:t>první světová </a:t>
            </a:r>
            <a:r>
              <a:rPr lang="cs-CZ" sz="2800" dirty="0"/>
              <a:t>válka</a:t>
            </a:r>
          </a:p>
          <a:p>
            <a:endParaRPr lang="cs-CZ" sz="28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rgbClr val="7030A0"/>
              </a:solidFill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123901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1042</TotalTime>
  <Words>776</Words>
  <Application>Microsoft Office PowerPoint</Application>
  <PresentationFormat>Předvádění na obrazovce (4:3)</PresentationFormat>
  <Paragraphs>187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Motiv systému Office</vt:lpstr>
      <vt:lpstr>Přívlastek</vt:lpstr>
      <vt:lpstr>Charakteristika</vt:lpstr>
      <vt:lpstr>Charakteristika</vt:lpstr>
      <vt:lpstr>Druhy přívlastku I</vt:lpstr>
      <vt:lpstr>Druhy přívlastku I</vt:lpstr>
      <vt:lpstr>Utvoř ke shodnému přívlastku přívlastek neshodný.</vt:lpstr>
      <vt:lpstr>Utvoř k neshodnému přívlastku přívlastek shodný.</vt:lpstr>
      <vt:lpstr>Podtrhni v textu PK a urči, zda jsou shodné (Pks), či neshodné (Pkn).</vt:lpstr>
      <vt:lpstr>Druhy přívlastku II</vt:lpstr>
      <vt:lpstr>Druhy přívlastku II</vt:lpstr>
      <vt:lpstr>Druhy přívlastku III</vt:lpstr>
      <vt:lpstr>Druhy přívlastku III</vt:lpstr>
      <vt:lpstr>Procvičování – rozliš těsný a volný přívlastek</vt:lpstr>
      <vt:lpstr>Procvičování – rozliš těsný a volný přívlastek</vt:lpstr>
    </vt:vector>
  </TitlesOfParts>
  <Company>doma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</dc:creator>
  <cp:lastModifiedBy>Světluše Pospíšilová</cp:lastModifiedBy>
  <cp:revision>62</cp:revision>
  <dcterms:created xsi:type="dcterms:W3CDTF">2011-03-22T17:13:23Z</dcterms:created>
  <dcterms:modified xsi:type="dcterms:W3CDTF">2021-03-07T12:57:16Z</dcterms:modified>
</cp:coreProperties>
</file>